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353" r:id="rId5"/>
    <p:sldId id="402" r:id="rId6"/>
    <p:sldId id="785" r:id="rId7"/>
    <p:sldId id="710" r:id="rId8"/>
    <p:sldId id="706" r:id="rId9"/>
    <p:sldId id="782" r:id="rId10"/>
    <p:sldId id="612" r:id="rId11"/>
    <p:sldId id="780" r:id="rId12"/>
    <p:sldId id="775" r:id="rId13"/>
    <p:sldId id="776" r:id="rId14"/>
    <p:sldId id="781" r:id="rId15"/>
    <p:sldId id="783" r:id="rId16"/>
    <p:sldId id="778" r:id="rId17"/>
    <p:sldId id="779" r:id="rId18"/>
    <p:sldId id="784" r:id="rId19"/>
    <p:sldId id="766" r:id="rId20"/>
    <p:sldId id="786" r:id="rId21"/>
    <p:sldId id="701" r:id="rId22"/>
    <p:sldId id="704" r:id="rId23"/>
    <p:sldId id="788" r:id="rId24"/>
    <p:sldId id="789" r:id="rId25"/>
    <p:sldId id="767" r:id="rId26"/>
    <p:sldId id="790" r:id="rId27"/>
    <p:sldId id="791" r:id="rId28"/>
    <p:sldId id="792" r:id="rId29"/>
    <p:sldId id="773" r:id="rId30"/>
    <p:sldId id="577" r:id="rId31"/>
    <p:sldId id="489" r:id="rId32"/>
    <p:sldId id="289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18BAFFA-D1C8-4BEF-8DCB-9DEB6E68FD76}">
          <p14:sldIdLst>
            <p14:sldId id="274"/>
            <p14:sldId id="276"/>
          </p14:sldIdLst>
        </p14:section>
        <p14:section name="Expense Analysis" id="{DDDC0699-22AF-49C1-9AD1-362FB3AC3845}">
          <p14:sldIdLst>
            <p14:sldId id="353"/>
            <p14:sldId id="402"/>
          </p14:sldIdLst>
        </p14:section>
        <p14:section name="Benefits of Expense Analysis" id="{55BA9C2A-92F9-4DF6-8053-FD6F35C501A4}">
          <p14:sldIdLst>
            <p14:sldId id="785"/>
            <p14:sldId id="710"/>
            <p14:sldId id="706"/>
          </p14:sldIdLst>
        </p14:section>
        <p14:section name="Types of Expenses to Track" id="{7761BBFD-808C-4834-A345-9D9354C84846}">
          <p14:sldIdLst>
            <p14:sldId id="782"/>
            <p14:sldId id="612"/>
            <p14:sldId id="780"/>
            <p14:sldId id="775"/>
            <p14:sldId id="776"/>
            <p14:sldId id="781"/>
            <p14:sldId id="783"/>
            <p14:sldId id="778"/>
            <p14:sldId id="779"/>
          </p14:sldIdLst>
        </p14:section>
        <p14:section name="Benefits of Tracking Your Expenses" id="{0DC6C806-D39B-44E4-B755-17245BD1A76A}">
          <p14:sldIdLst>
            <p14:sldId id="784"/>
            <p14:sldId id="766"/>
          </p14:sldIdLst>
        </p14:section>
        <p14:section name="Types of Expense Analysis" id="{D78237F0-ADB9-401F-94B3-9D75B8BE90E2}">
          <p14:sldIdLst>
            <p14:sldId id="786"/>
            <p14:sldId id="701"/>
            <p14:sldId id="704"/>
            <p14:sldId id="788"/>
          </p14:sldIdLst>
        </p14:section>
        <p14:section name="Analyze your business expenses" id="{18E41125-91F1-4F2D-8A97-15B504EFDC27}">
          <p14:sldIdLst>
            <p14:sldId id="789"/>
            <p14:sldId id="767"/>
            <p14:sldId id="790"/>
            <p14:sldId id="791"/>
            <p14:sldId id="792"/>
            <p14:sldId id="773"/>
          </p14:sldIdLst>
        </p14:section>
        <p14:section name="Conclusion" id="{E5D38F90-EA9B-40C4-BC0D-66DEDBA59E45}">
          <p14:sldIdLst>
            <p14:sldId id="577"/>
            <p14:sldId id="489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19B"/>
    <a:srgbClr val="38808C"/>
    <a:srgbClr val="000000"/>
    <a:srgbClr val="F9DCB1"/>
    <a:srgbClr val="2F6B75"/>
    <a:srgbClr val="A3ABBC"/>
    <a:srgbClr val="32737E"/>
    <a:srgbClr val="6999A3"/>
    <a:srgbClr val="A6C4E2"/>
    <a:srgbClr val="4193A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3" autoAdjust="0"/>
    <p:restoredTop sz="94533" autoAdjust="0"/>
  </p:normalViewPr>
  <p:slideViewPr>
    <p:cSldViewPr>
      <p:cViewPr varScale="1">
        <p:scale>
          <a:sx n="84" d="100"/>
          <a:sy n="84" d="100"/>
        </p:scale>
        <p:origin x="864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412"/>
            <a:ext cx="6381328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81328" y="8890412"/>
            <a:ext cx="47508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E422053-3EBF-4620-8D11-ED81F9411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9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BD480A7-2B15-4BAB-8DDA-C8E424304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0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EB04C17-05DC-4B5E-921A-393BA92C7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7FB019A-842B-4320-8946-83D7CD8B5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3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058186D-0162-4F13-AA58-7F46A9081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C8FD972-A481-4873-9046-7B5919674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45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63761E-B608-4EA1-8A3B-96563074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2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26268" y="6781800"/>
            <a:ext cx="12215093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Company Web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73270" y="6189708"/>
            <a:ext cx="2950749" cy="35149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rgbClr val="38808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0" name="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73270" y="5807428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11" name="Picture Logo SoftUni" descr="SoftUni logo">
            <a:extLst>
              <a:ext uri="{FF2B5EF4-FFF2-40B4-BE49-F238E27FC236}">
                <a16:creationId xmlns:a16="http://schemas.microsoft.com/office/drawing/2014/main" id="{0DFB9743-7B88-4712-8A60-AD79FDAB6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99" y="5958860"/>
            <a:ext cx="1812856" cy="627064"/>
          </a:xfrm>
          <a:prstGeom prst="rect">
            <a:avLst/>
          </a:prstGeom>
        </p:spPr>
      </p:pic>
      <p:pic>
        <p:nvPicPr>
          <p:cNvPr id="8" name="Picture Logo Software University">
            <a:extLst>
              <a:ext uri="{FF2B5EF4-FFF2-40B4-BE49-F238E27FC236}">
                <a16:creationId xmlns:a16="http://schemas.microsoft.com/office/drawing/2014/main" id="{38F8E1A2-DB16-475C-A4E6-0345065D3E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965" y="6010242"/>
            <a:ext cx="1859441" cy="524301"/>
          </a:xfrm>
          <a:prstGeom prst="rect">
            <a:avLst/>
          </a:prstGeom>
        </p:spPr>
      </p:pic>
      <p:pic>
        <p:nvPicPr>
          <p:cNvPr id="20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1E6AE6B1-34A6-9141-8CDD-1A493A0F7E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9" y="5995518"/>
            <a:ext cx="1669830" cy="553748"/>
          </a:xfrm>
          <a:prstGeom prst="rect">
            <a:avLst/>
          </a:prstGeom>
          <a:noFill/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1572" y="5432479"/>
            <a:ext cx="370464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1572" y="4940540"/>
            <a:ext cx="370464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rgbClr val="2F6B75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817" y="2710067"/>
            <a:ext cx="5437955" cy="2087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572" y="1308887"/>
            <a:ext cx="10962447" cy="121728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rgbClr val="2F6B75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572" y="254857"/>
            <a:ext cx="10962447" cy="953212"/>
          </a:xfrm>
          <a:ln>
            <a:noFill/>
          </a:ln>
        </p:spPr>
        <p:txBody>
          <a:bodyPr>
            <a:normAutofit/>
          </a:bodyPr>
          <a:lstStyle>
            <a:lvl1pPr algn="ctr">
              <a:defRPr sz="5400">
                <a:solidFill>
                  <a:srgbClr val="38808C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276F95FD-F5E4-4941-B628-46A2031FA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Bottom"/>
          <p:cNvSpPr/>
          <p:nvPr/>
        </p:nvSpPr>
        <p:spPr>
          <a:xfrm>
            <a:off x="1" y="6237312"/>
            <a:ext cx="12188825" cy="620691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28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Bottom"/>
          <p:cNvSpPr/>
          <p:nvPr/>
        </p:nvSpPr>
        <p:spPr>
          <a:xfrm>
            <a:off x="5160306" y="4816202"/>
            <a:ext cx="1868214" cy="1868701"/>
          </a:xfrm>
          <a:prstGeom prst="ellipse">
            <a:avLst/>
          </a:prstGeom>
          <a:solidFill>
            <a:srgbClr val="4193A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Uni Svetlina Down">
            <a:extLst>
              <a:ext uri="{FF2B5EF4-FFF2-40B4-BE49-F238E27FC236}">
                <a16:creationId xmlns:a16="http://schemas.microsoft.com/office/drawing/2014/main" id="{F0DB679B-864B-DE4C-8CE8-CCCA66F0C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893" y="5110630"/>
            <a:ext cx="1060087" cy="1250664"/>
          </a:xfrm>
          <a:prstGeom prst="rect">
            <a:avLst/>
          </a:prstGeom>
        </p:spPr>
      </p:pic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912DE2F3-D132-445C-A9AD-F9E1168E1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587" y="198529"/>
            <a:ext cx="1935481" cy="687096"/>
          </a:xfrm>
          <a:prstGeom prst="rect">
            <a:avLst/>
          </a:prstGeom>
          <a:noFill/>
        </p:spPr>
      </p:pic>
      <p:sp>
        <p:nvSpPr>
          <p:cNvPr id="13" name="Rectangle Top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17685F87-8495-4C56-8C0B-FFC13CD66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93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9248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1D0DF03B-A878-4127-9C21-275149642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D39F69C8-AC8D-4DD2-BDDC-0C2189974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28" y="198529"/>
            <a:ext cx="2071940" cy="687096"/>
          </a:xfrm>
          <a:prstGeom prst="rect">
            <a:avLst/>
          </a:prstGeom>
          <a:noFill/>
        </p:spPr>
      </p:pic>
      <p:sp>
        <p:nvSpPr>
          <p:cNvPr id="37" name="Title 8">
            <a:extLst>
              <a:ext uri="{FF2B5EF4-FFF2-40B4-BE49-F238E27FC236}">
                <a16:creationId xmlns:a16="http://schemas.microsoft.com/office/drawing/2014/main" id="{2E2609AE-35F4-489D-975E-CF0D19750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430" y="2420888"/>
            <a:ext cx="9426502" cy="1573630"/>
          </a:xfrm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kumimoji="0" lang="en-US" sz="13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defRPr>
            </a:lvl1pPr>
          </a:lstStyle>
          <a:p>
            <a:pPr marL="0" marR="0" lvl="0" indent="0" defTabSz="9138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tabLst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60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370" y="1186308"/>
            <a:ext cx="9182402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810603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BEBA2AEF-336F-4FB2-B20E-2AF89A0A9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pic>
        <p:nvPicPr>
          <p:cNvPr id="4" name="Picture Logo SoftUni" descr="SoftUni logo">
            <a:extLst>
              <a:ext uri="{FF2B5EF4-FFF2-40B4-BE49-F238E27FC236}">
                <a16:creationId xmlns:a16="http://schemas.microsoft.com/office/drawing/2014/main" id="{395A5610-F911-4C31-BF1F-F30F8766C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2" y="4998779"/>
            <a:ext cx="1812856" cy="627064"/>
          </a:xfrm>
          <a:prstGeom prst="rect">
            <a:avLst/>
          </a:prstGeom>
        </p:spPr>
      </p:pic>
      <p:pic>
        <p:nvPicPr>
          <p:cNvPr id="5" name="Picture Logo Software University">
            <a:extLst>
              <a:ext uri="{FF2B5EF4-FFF2-40B4-BE49-F238E27FC236}">
                <a16:creationId xmlns:a16="http://schemas.microsoft.com/office/drawing/2014/main" id="{47E8798E-CBA9-48CD-B796-F9FD377DBC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8065" y="3709833"/>
            <a:ext cx="1859441" cy="524301"/>
          </a:xfrm>
          <a:prstGeom prst="rect">
            <a:avLst/>
          </a:prstGeom>
        </p:spPr>
      </p:pic>
      <p:pic>
        <p:nvPicPr>
          <p:cNvPr id="6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91AB9272-2857-4CA2-9C75-7B9766ABBB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344010"/>
            <a:ext cx="1818966" cy="60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4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49" y="4725143"/>
            <a:ext cx="10958928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53483657-164E-4EE9-9349-4B902321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88825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C6F8B0C1-9F2E-4CA9-96DD-943ADD51A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17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DAA8D59D-1A6A-4E36-A5A9-A826220E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Top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4" y="1314451"/>
            <a:ext cx="11817789" cy="5354910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2" name="Logo SoftUni Svetlina">
            <a:extLst>
              <a:ext uri="{FF2B5EF4-FFF2-40B4-BE49-F238E27FC236}">
                <a16:creationId xmlns:a16="http://schemas.microsoft.com/office/drawing/2014/main" id="{7B304674-314D-44C4-B485-DB6489C61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F20B-6337-43C3-848D-CE00EE31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564" y="1476081"/>
            <a:ext cx="1444877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E63AB395-E294-42D2-A1ED-1AF3AC4FD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F52BAB8F-28D4-574C-8744-6F571747FB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254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D4434E56-9456-4A3D-97F3-767CE09E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5941" y="1121144"/>
            <a:ext cx="10146172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7DC8090C-C6A7-452B-BE79-A76C05E16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355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" y="100750"/>
            <a:ext cx="11896724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0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 Text">
            <a:extLst>
              <a:ext uri="{FF2B5EF4-FFF2-40B4-BE49-F238E27FC236}">
                <a16:creationId xmlns:a16="http://schemas.microsoft.com/office/drawing/2014/main" id="{E94B23AF-AD8E-4C4B-B0B9-6ED118847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77701FD-BBA7-4B98-A506-DE2237A2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AE15D517-C47B-4222-96EA-8525F345F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2" y="1988840"/>
            <a:ext cx="10958580" cy="16812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0" indent="0">
              <a:buNone/>
              <a:defRPr lang="en-US" sz="2800" b="1" noProof="1">
                <a:latin typeface="Consolas" pitchFamily="49" charset="0"/>
                <a:cs typeface="Consolas" pitchFamily="49" charset="0"/>
              </a:defRPr>
            </a:lvl1pPr>
          </a:lstStyle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Source code box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40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0784" y="1091472"/>
            <a:ext cx="3551604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2547" y="3338387"/>
            <a:ext cx="6878490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2547" y="1471048"/>
            <a:ext cx="6878490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13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Background" descr="SoftUni Background">
            <a:extLst>
              <a:ext uri="{FF2B5EF4-FFF2-40B4-BE49-F238E27FC236}">
                <a16:creationId xmlns:a16="http://schemas.microsoft.com/office/drawing/2014/main" id="{BDFD63EF-6D60-464A-A2CB-CAF22A24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5305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11801748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  <p:sldLayoutId id="2147483672" r:id="rId4"/>
    <p:sldLayoutId id="2147483674" r:id="rId5"/>
    <p:sldLayoutId id="2147483675" r:id="rId6"/>
    <p:sldLayoutId id="2147483677" r:id="rId7"/>
    <p:sldLayoutId id="2147483679" r:id="rId8"/>
    <p:sldLayoutId id="2147483688" r:id="rId9"/>
    <p:sldLayoutId id="2147483678" r:id="rId10"/>
    <p:sldLayoutId id="2147483690" r:id="rId11"/>
    <p:sldLayoutId id="2147483689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hangingPunct="1">
        <a:spcBef>
          <a:spcPct val="0"/>
        </a:spcBef>
        <a:buNone/>
        <a:defRPr sz="3998" b="1" kern="1200">
          <a:solidFill>
            <a:srgbClr val="38808C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73270" y="6189708"/>
            <a:ext cx="2950749" cy="351497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673270" y="5807428"/>
            <a:ext cx="2950749" cy="382788"/>
          </a:xfrm>
        </p:spPr>
        <p:txBody>
          <a:bodyPr/>
          <a:lstStyle/>
          <a:p>
            <a:r>
              <a:rPr lang="en-US" noProof="1"/>
              <a:t>Software University 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61572" y="5432479"/>
            <a:ext cx="3704648" cy="444793"/>
          </a:xfrm>
        </p:spPr>
        <p:txBody>
          <a:bodyPr/>
          <a:lstStyle/>
          <a:p>
            <a:r>
              <a:rPr lang="en-US" noProof="1"/>
              <a:t>Training Team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1572" y="4940540"/>
            <a:ext cx="3704648" cy="506796"/>
          </a:xfrm>
        </p:spPr>
        <p:txBody>
          <a:bodyPr/>
          <a:lstStyle/>
          <a:p>
            <a:r>
              <a:rPr lang="en-US"/>
              <a:t>SoftUni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686411" y="1249439"/>
            <a:ext cx="6912768" cy="1217284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Definition, Benefits, Types. Benefits of Tracking. How to Analyze Your Expenses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1572" y="254857"/>
            <a:ext cx="10962447" cy="953212"/>
          </a:xfrm>
        </p:spPr>
        <p:txBody>
          <a:bodyPr/>
          <a:lstStyle/>
          <a:p>
            <a:r>
              <a:rPr lang="en-US" dirty="0"/>
              <a:t>Expense Analysis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55" y="2577178"/>
            <a:ext cx="5195115" cy="26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Cost of goods sold (COGS)</a:t>
            </a:r>
          </a:p>
          <a:p>
            <a:pPr lvl="1"/>
            <a:r>
              <a:rPr lang="en-US" sz="3000" dirty="0"/>
              <a:t>This includes the direct costs associated with producing the products or services sold by the business</a:t>
            </a:r>
          </a:p>
          <a:p>
            <a:pPr lvl="1"/>
            <a:r>
              <a:rPr lang="en-US" sz="3000" dirty="0"/>
              <a:t>COGS includes materials, labor, and overhead costs</a:t>
            </a:r>
          </a:p>
          <a:p>
            <a:r>
              <a:rPr lang="en-US" sz="3200" b="1" dirty="0"/>
              <a:t>Operating Expenses</a:t>
            </a:r>
          </a:p>
          <a:p>
            <a:pPr lvl="1"/>
            <a:r>
              <a:rPr lang="en-US" sz="3000" dirty="0"/>
              <a:t>Ongoing costs of running your business, such as rent, utilities, payroll, and inventory</a:t>
            </a:r>
          </a:p>
          <a:p>
            <a:pPr lvl="1"/>
            <a:r>
              <a:rPr lang="en-US" sz="3000" dirty="0"/>
              <a:t>These expenses can fluctuate from month to month</a:t>
            </a:r>
          </a:p>
          <a:p>
            <a:pPr lvl="1"/>
            <a:r>
              <a:rPr lang="en-US" sz="3000" dirty="0"/>
              <a:t>It's important to track them carefully to ensure you're not overspending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325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9072411" cy="3042094"/>
          </a:xfrm>
        </p:spPr>
        <p:txBody>
          <a:bodyPr>
            <a:normAutofit/>
          </a:bodyPr>
          <a:lstStyle/>
          <a:p>
            <a:r>
              <a:rPr lang="en-US" sz="3200" b="1" dirty="0"/>
              <a:t>Administrative expenses</a:t>
            </a:r>
          </a:p>
          <a:p>
            <a:pPr lvl="1"/>
            <a:r>
              <a:rPr lang="en-US" sz="3000" dirty="0"/>
              <a:t>The company has to pay for rent, travel, and other expenses such as insurance</a:t>
            </a:r>
          </a:p>
          <a:p>
            <a:pPr lvl="1"/>
            <a:r>
              <a:rPr lang="en-US" sz="3000" dirty="0"/>
              <a:t>These are usually recurring costs that are necessary for the company to sustain operations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(3)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560" y="1744996"/>
            <a:ext cx="2804944" cy="21913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90353" y="4149080"/>
            <a:ext cx="11808715" cy="2520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One-time expenses</a:t>
            </a:r>
          </a:p>
          <a:p>
            <a:pPr lvl="1"/>
            <a:r>
              <a:rPr lang="en-US" sz="3000" dirty="0"/>
              <a:t>Some costs that the company incurs are not recurrent and may be paid only once</a:t>
            </a:r>
          </a:p>
          <a:p>
            <a:pPr lvl="1"/>
            <a:r>
              <a:rPr lang="en-US" sz="3000" dirty="0"/>
              <a:t>This may be a membership fee, license fee, etc.</a:t>
            </a:r>
          </a:p>
        </p:txBody>
      </p:sp>
    </p:spTree>
    <p:extLst>
      <p:ext uri="{BB962C8B-B14F-4D97-AF65-F5344CB8AC3E}">
        <p14:creationId xmlns:p14="http://schemas.microsoft.com/office/powerpoint/2010/main" val="15350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7272211" cy="5561125"/>
          </a:xfrm>
        </p:spPr>
        <p:txBody>
          <a:bodyPr>
            <a:normAutofit/>
          </a:bodyPr>
          <a:lstStyle/>
          <a:p>
            <a:r>
              <a:rPr lang="en-US" sz="3200" b="1" dirty="0"/>
              <a:t>Marketing Expenses</a:t>
            </a:r>
          </a:p>
          <a:p>
            <a:pPr lvl="1"/>
            <a:r>
              <a:rPr lang="en-US" sz="3000" dirty="0"/>
              <a:t>Marketing is essential for any business, but it can be </a:t>
            </a:r>
            <a:r>
              <a:rPr lang="en-US" sz="3000" b="1" dirty="0"/>
              <a:t>costly</a:t>
            </a:r>
            <a:endParaRPr lang="en-US" sz="3000" dirty="0"/>
          </a:p>
          <a:p>
            <a:pPr lvl="1"/>
            <a:r>
              <a:rPr lang="en-US" sz="3000" dirty="0"/>
              <a:t>These are expenses related to promoting the business, such as advertising and social media marketing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(4)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1533" y="1537328"/>
            <a:ext cx="4752528" cy="2301617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190353" y="4581128"/>
            <a:ext cx="11827900" cy="122413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/>
              <a:t>Be sure to track how much you're spending on each campaign or initiative, and analyze the results to see if it's worth the investment</a:t>
            </a:r>
          </a:p>
        </p:txBody>
      </p:sp>
    </p:spTree>
    <p:extLst>
      <p:ext uri="{BB962C8B-B14F-4D97-AF65-F5344CB8AC3E}">
        <p14:creationId xmlns:p14="http://schemas.microsoft.com/office/powerpoint/2010/main" val="14494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Travel Expenses</a:t>
            </a:r>
          </a:p>
          <a:p>
            <a:pPr lvl="1"/>
            <a:r>
              <a:rPr lang="en-US" sz="3400" dirty="0"/>
              <a:t>If you travel for business, you'll need to track your travel expenses, such as airfare, hotels, rental cars, etc.</a:t>
            </a:r>
          </a:p>
          <a:p>
            <a:pPr lvl="1"/>
            <a:r>
              <a:rPr lang="en-US" sz="3400" dirty="0"/>
              <a:t>Keep receipts and mileage logs so you can accurately report your expenses when tax time</a:t>
            </a:r>
            <a:br>
              <a:rPr lang="en-US" sz="3400" dirty="0"/>
            </a:br>
            <a:r>
              <a:rPr lang="en-US" sz="3400" dirty="0"/>
              <a:t>comes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(5)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984" y="3850667"/>
            <a:ext cx="5218973" cy="26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300"/>
              </a:spcAft>
              <a:buClr>
                <a:schemeClr val="tx1"/>
              </a:buClr>
            </a:pPr>
            <a:r>
              <a:rPr lang="en-US" sz="3600" b="1" dirty="0"/>
              <a:t>Office expenses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sz="3400" dirty="0"/>
              <a:t>If you have a physical office, there are a number of expenses that come with it, from rent to utilities to furniture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sz="3400" b="1" dirty="0"/>
              <a:t>Examples</a:t>
            </a:r>
            <a:r>
              <a:rPr lang="en-US" sz="3400" dirty="0"/>
              <a:t>: Office supplies, Cleaning Services, Coffee and Snacks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sz="3400" dirty="0"/>
              <a:t>Be sure to track all of these expenses so you have a clear picture of your overhead costs</a:t>
            </a:r>
          </a:p>
          <a:p>
            <a:pPr>
              <a:spcAft>
                <a:spcPts val="300"/>
              </a:spcAft>
              <a:buClr>
                <a:schemeClr val="tx1"/>
              </a:buClr>
            </a:pPr>
            <a:r>
              <a:rPr lang="en-US" sz="3600" b="1" dirty="0"/>
              <a:t>IT expenses</a:t>
            </a:r>
          </a:p>
          <a:p>
            <a:pPr lvl="1">
              <a:spcAft>
                <a:spcPts val="300"/>
              </a:spcAft>
              <a:buClr>
                <a:schemeClr val="tx1"/>
              </a:buClr>
            </a:pPr>
            <a:r>
              <a:rPr lang="en-US" sz="3400" dirty="0"/>
              <a:t>If you rely heavily on technology for your business, you may have significant IT expenses, from hardware to software to support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(6)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73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sz="3600" b="1" dirty="0"/>
              <a:t>Employee expenses</a:t>
            </a:r>
          </a:p>
          <a:p>
            <a:pPr lvl="1">
              <a:lnSpc>
                <a:spcPct val="114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sz="3400" dirty="0"/>
              <a:t>There are a number of associated expenses, from salaries to benefits to training</a:t>
            </a:r>
          </a:p>
          <a:p>
            <a:pPr>
              <a:lnSpc>
                <a:spcPct val="114000"/>
              </a:lnSpc>
              <a:spcBef>
                <a:spcPts val="2000"/>
              </a:spcBef>
            </a:pPr>
            <a:r>
              <a:rPr lang="en-US" sz="3600" b="1" dirty="0"/>
              <a:t>Depreciation</a:t>
            </a:r>
          </a:p>
          <a:p>
            <a:pPr lvl="1">
              <a:lnSpc>
                <a:spcPct val="114000"/>
              </a:lnSpc>
            </a:pPr>
            <a:r>
              <a:rPr lang="en-US" sz="3400" dirty="0"/>
              <a:t>This is a non-cash expense that reflects the decline in value of a business's assets over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(7)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36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Interest expenses</a:t>
            </a:r>
          </a:p>
          <a:p>
            <a:pPr lvl="1"/>
            <a:r>
              <a:rPr lang="en-US" dirty="0"/>
              <a:t>This includes the interest paid on loans and other debts</a:t>
            </a:r>
          </a:p>
          <a:p>
            <a:r>
              <a:rPr lang="en-US" b="1" dirty="0"/>
              <a:t>Taxes</a:t>
            </a:r>
          </a:p>
          <a:p>
            <a:pPr lvl="1"/>
            <a:r>
              <a:rPr lang="en-US" dirty="0"/>
              <a:t>This includes national and local taxes owed by the business</a:t>
            </a:r>
          </a:p>
          <a:p>
            <a:r>
              <a:rPr lang="en-US" b="1" dirty="0"/>
              <a:t>Insurance expenses</a:t>
            </a:r>
          </a:p>
          <a:p>
            <a:pPr lvl="1"/>
            <a:r>
              <a:rPr lang="en-US" dirty="0"/>
              <a:t>This includes the cost of insuring the business against various risks, such as property damage and liability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Expenses to Track (8)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552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1597" y="5085184"/>
            <a:ext cx="10958928" cy="780383"/>
          </a:xfrm>
        </p:spPr>
        <p:txBody>
          <a:bodyPr/>
          <a:lstStyle/>
          <a:p>
            <a:r>
              <a:rPr lang="en-US" dirty="0"/>
              <a:t>Benefits of Tracking Your Expenses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764704"/>
            <a:ext cx="5569818" cy="37132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65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08715" cy="5561125"/>
          </a:xfrm>
        </p:spPr>
        <p:txBody>
          <a:bodyPr>
            <a:normAutofit/>
          </a:bodyPr>
          <a:lstStyle/>
          <a:p>
            <a:r>
              <a:rPr lang="en-US" sz="2800" dirty="0"/>
              <a:t>Tracking expenses helps business owners and managers make informed decisions about how to allocate resources and increase profitability</a:t>
            </a:r>
          </a:p>
          <a:p>
            <a:r>
              <a:rPr lang="en-US" sz="2800" dirty="0"/>
              <a:t>It's important to track expenses on a regular basis to ensure that the business is on track to meet its financial goals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Tracking Your </a:t>
            </a:r>
            <a:r>
              <a:rPr lang="en-US" dirty="0" smtClean="0"/>
              <a:t>Expenses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34" y="3212976"/>
            <a:ext cx="6871952" cy="35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9796" y="4941168"/>
            <a:ext cx="10958928" cy="780383"/>
          </a:xfrm>
        </p:spPr>
        <p:txBody>
          <a:bodyPr/>
          <a:lstStyle/>
          <a:p>
            <a:r>
              <a:rPr lang="en-US" dirty="0"/>
              <a:t>Types of Expense Analysis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0525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764704"/>
            <a:ext cx="616160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15" y="1268760"/>
            <a:ext cx="11802354" cy="548849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͏</a:t>
            </a:r>
            <a:r>
              <a:rPr lang="en-US" b="1" dirty="0" smtClean="0"/>
              <a:t>Expense </a:t>
            </a:r>
            <a:r>
              <a:rPr lang="en-US" b="1" dirty="0"/>
              <a:t>Analysis</a:t>
            </a:r>
            <a:endParaRPr lang="bg-BG" b="1" dirty="0"/>
          </a:p>
          <a:p>
            <a:pPr lvl="0"/>
            <a:r>
              <a:rPr lang="en-US" dirty="0"/>
              <a:t>Benefits of Expense Analysis</a:t>
            </a:r>
          </a:p>
          <a:p>
            <a:pPr lvl="0"/>
            <a:r>
              <a:rPr lang="en-US" dirty="0" smtClean="0"/>
              <a:t>͏</a:t>
            </a:r>
            <a:r>
              <a:rPr lang="en-US" b="1" dirty="0" smtClean="0"/>
              <a:t>Types</a:t>
            </a:r>
            <a:r>
              <a:rPr lang="en-US" dirty="0" smtClean="0"/>
              <a:t> </a:t>
            </a:r>
            <a:r>
              <a:rPr lang="en-US" b="1" dirty="0"/>
              <a:t>of Expenses to Track</a:t>
            </a:r>
          </a:p>
          <a:p>
            <a:r>
              <a:rPr lang="en-US" dirty="0"/>
              <a:t>Benefits of Tracking Your Expenses</a:t>
            </a:r>
          </a:p>
          <a:p>
            <a:r>
              <a:rPr lang="en-US" dirty="0" smtClean="0"/>
              <a:t>͏</a:t>
            </a:r>
            <a:r>
              <a:rPr lang="en-US" b="1" dirty="0" smtClean="0"/>
              <a:t>Types </a:t>
            </a:r>
            <a:r>
              <a:rPr lang="en-US" b="1" dirty="0"/>
              <a:t>of Expense Analysis</a:t>
            </a:r>
            <a:endParaRPr lang="bg-BG" b="1" dirty="0"/>
          </a:p>
          <a:p>
            <a:pPr lvl="0"/>
            <a:r>
              <a:rPr lang="en-US" dirty="0"/>
              <a:t>How to Analyze Your Business Expenses?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543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a variety of ways to analyze expenses and determine where the money is being spent</a:t>
            </a:r>
            <a:endParaRPr lang="bg-BG" sz="3200" dirty="0"/>
          </a:p>
          <a:p>
            <a:r>
              <a:rPr lang="en-US" sz="3200" dirty="0"/>
              <a:t>Below are </a:t>
            </a:r>
            <a:r>
              <a:rPr lang="en-US" sz="3200" b="1" dirty="0"/>
              <a:t>four types </a:t>
            </a:r>
            <a:r>
              <a:rPr lang="en-US" sz="3200" dirty="0"/>
              <a:t>of expense analysis:</a:t>
            </a:r>
          </a:p>
          <a:p>
            <a:pPr lvl="1"/>
            <a:r>
              <a:rPr lang="en-US" sz="3000" b="1" dirty="0"/>
              <a:t>Actual cost analysis</a:t>
            </a:r>
          </a:p>
          <a:p>
            <a:pPr lvl="2"/>
            <a:r>
              <a:rPr lang="en-US" sz="2800" dirty="0"/>
              <a:t>This is the </a:t>
            </a:r>
            <a:r>
              <a:rPr lang="en-US" sz="2800" b="1" dirty="0"/>
              <a:t>most basic type </a:t>
            </a:r>
            <a:r>
              <a:rPr lang="en-US" sz="2800" dirty="0"/>
              <a:t>of analysis</a:t>
            </a:r>
            <a:endParaRPr lang="bg-BG" sz="2800" dirty="0"/>
          </a:p>
          <a:p>
            <a:pPr lvl="2"/>
            <a:r>
              <a:rPr lang="en-US" sz="2800" dirty="0"/>
              <a:t>You simply </a:t>
            </a:r>
            <a:r>
              <a:rPr lang="en-US" sz="2800" b="1" dirty="0"/>
              <a:t>track actual expenses </a:t>
            </a:r>
            <a:r>
              <a:rPr lang="en-US" sz="2800" dirty="0"/>
              <a:t>and </a:t>
            </a:r>
            <a:r>
              <a:rPr lang="en-US" sz="2800" b="1" dirty="0"/>
              <a:t>determine</a:t>
            </a:r>
            <a:r>
              <a:rPr lang="en-US" sz="2800" dirty="0"/>
              <a:t> whether they </a:t>
            </a:r>
            <a:r>
              <a:rPr lang="en-US" sz="2800" b="1" dirty="0"/>
              <a:t>match </a:t>
            </a:r>
            <a:r>
              <a:rPr lang="en-US" sz="2800" dirty="0"/>
              <a:t>the budgeted amounts</a:t>
            </a:r>
            <a:endParaRPr lang="bg-BG" sz="2800" dirty="0"/>
          </a:p>
          <a:p>
            <a:pPr lvl="2"/>
            <a:r>
              <a:rPr lang="en-US" sz="2800" dirty="0"/>
              <a:t>This is the </a:t>
            </a:r>
            <a:r>
              <a:rPr lang="en-US" sz="2800" b="1" dirty="0"/>
              <a:t>most accurate way </a:t>
            </a:r>
            <a:r>
              <a:rPr lang="en-US" sz="2800" dirty="0"/>
              <a:t>to measure your spending, but it can be </a:t>
            </a:r>
            <a:r>
              <a:rPr lang="en-US" sz="2800" b="1" dirty="0"/>
              <a:t>time-consuming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 Analysis (1)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6803" y="1844824"/>
            <a:ext cx="3312081" cy="24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08715" cy="5561125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Budgeted cost analysis</a:t>
            </a:r>
          </a:p>
          <a:p>
            <a:pPr lvl="1"/>
            <a:r>
              <a:rPr lang="en-US" dirty="0"/>
              <a:t>This type of analysis uses </a:t>
            </a:r>
            <a:r>
              <a:rPr lang="en-US" b="1" dirty="0"/>
              <a:t>predefined budget lines</a:t>
            </a:r>
            <a:r>
              <a:rPr lang="en-US" dirty="0"/>
              <a:t> to track where your money is going</a:t>
            </a:r>
            <a:endParaRPr lang="bg-BG" dirty="0"/>
          </a:p>
          <a:p>
            <a:pPr lvl="1"/>
            <a:r>
              <a:rPr lang="en-US" dirty="0"/>
              <a:t>You then adjust the budget as necessary to reflect actual expenses</a:t>
            </a:r>
          </a:p>
          <a:p>
            <a:pPr lvl="1"/>
            <a:r>
              <a:rPr lang="en-US" dirty="0"/>
              <a:t>This method is </a:t>
            </a:r>
            <a:r>
              <a:rPr lang="en-US" b="1" dirty="0"/>
              <a:t>easier to use</a:t>
            </a:r>
            <a:r>
              <a:rPr lang="en-US" dirty="0"/>
              <a:t>, but it may </a:t>
            </a:r>
            <a:r>
              <a:rPr lang="en-US" b="1" dirty="0"/>
              <a:t>not be as accurate</a:t>
            </a:r>
            <a:endParaRPr lang="bg-BG" b="1" dirty="0"/>
          </a:p>
          <a:p>
            <a:r>
              <a:rPr lang="en-US" b="1" dirty="0"/>
              <a:t>Relative cost analysis</a:t>
            </a:r>
          </a:p>
          <a:p>
            <a:pPr lvl="1"/>
            <a:r>
              <a:rPr lang="en-US" dirty="0"/>
              <a:t>This type of analysis </a:t>
            </a:r>
            <a:r>
              <a:rPr lang="en-US" b="1" dirty="0"/>
              <a:t>compares expenses against each other </a:t>
            </a:r>
            <a:r>
              <a:rPr lang="en-US" dirty="0"/>
              <a:t>to see which are </a:t>
            </a:r>
            <a:r>
              <a:rPr lang="en-US" b="1" dirty="0"/>
              <a:t>higher </a:t>
            </a:r>
            <a:r>
              <a:rPr lang="en-US" dirty="0"/>
              <a:t>or </a:t>
            </a:r>
            <a:r>
              <a:rPr lang="en-US" b="1" dirty="0"/>
              <a:t>lower</a:t>
            </a:r>
            <a:r>
              <a:rPr lang="en-US" dirty="0"/>
              <a:t> than expected</a:t>
            </a:r>
            <a:endParaRPr lang="bg-BG" dirty="0"/>
          </a:p>
          <a:p>
            <a:pPr lvl="1"/>
            <a:r>
              <a:rPr lang="en-US" dirty="0"/>
              <a:t>This can help you </a:t>
            </a:r>
            <a:r>
              <a:rPr lang="en-US" b="1" dirty="0"/>
              <a:t>identify</a:t>
            </a:r>
            <a:r>
              <a:rPr lang="en-US" dirty="0"/>
              <a:t> where you may be overspending or under-spending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 Analysis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45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Pay As You Go Analysis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of examining and evaluating the costs of expenses that are paid on a </a:t>
            </a:r>
            <a:r>
              <a:rPr lang="en-US" b="1" dirty="0"/>
              <a:t>per-use </a:t>
            </a:r>
            <a:r>
              <a:rPr lang="en-US" b="1" dirty="0" smtClean="0"/>
              <a:t>basis</a:t>
            </a:r>
          </a:p>
          <a:p>
            <a:pPr lvl="1"/>
            <a:r>
              <a:rPr lang="en-US" dirty="0" smtClean="0"/>
              <a:t>Method of analyzing and </a:t>
            </a:r>
            <a:r>
              <a:rPr lang="en-US" dirty="0"/>
              <a:t>managing costs when they </a:t>
            </a:r>
            <a:r>
              <a:rPr lang="en-US" b="1" dirty="0"/>
              <a:t>occur</a:t>
            </a:r>
            <a:r>
              <a:rPr lang="en-US" dirty="0"/>
              <a:t>, rather than being pre-planned</a:t>
            </a:r>
          </a:p>
          <a:p>
            <a:pPr lvl="1"/>
            <a:r>
              <a:rPr lang="en-US" dirty="0"/>
              <a:t>These expenses are typically for services or products that are </a:t>
            </a:r>
            <a:r>
              <a:rPr lang="en-US" b="1" dirty="0"/>
              <a:t>used </a:t>
            </a:r>
            <a:r>
              <a:rPr lang="en-US" dirty="0"/>
              <a:t>only for a </a:t>
            </a:r>
            <a:r>
              <a:rPr lang="en-US" b="1" dirty="0"/>
              <a:t>short period of time</a:t>
            </a:r>
            <a:r>
              <a:rPr lang="en-US" dirty="0"/>
              <a:t>, such as cloud storage, software subscriptions, and </a:t>
            </a:r>
            <a:r>
              <a:rPr lang="en-US" dirty="0" smtClean="0"/>
              <a:t>utilities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analyzing </a:t>
            </a:r>
            <a:r>
              <a:rPr lang="en-US" dirty="0" smtClean="0"/>
              <a:t>them, </a:t>
            </a:r>
            <a:r>
              <a:rPr lang="en-US" dirty="0"/>
              <a:t>businesses can </a:t>
            </a:r>
            <a:r>
              <a:rPr lang="en-US" b="1" dirty="0"/>
              <a:t>identify areas</a:t>
            </a:r>
            <a:r>
              <a:rPr lang="en-US" dirty="0"/>
              <a:t> where they can </a:t>
            </a:r>
            <a:r>
              <a:rPr lang="en-US" b="1" dirty="0"/>
              <a:t>save</a:t>
            </a:r>
            <a:r>
              <a:rPr lang="en-US" dirty="0"/>
              <a:t> money by reducing usage or switching to a more cost-effective pricing model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can help you stay within your budget, but it can be </a:t>
            </a:r>
            <a:r>
              <a:rPr lang="en-US" b="1" dirty="0" smtClean="0"/>
              <a:t>time-consuming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Expense Analysis (4)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706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1804" y="4725144"/>
            <a:ext cx="10958928" cy="1440161"/>
          </a:xfrm>
        </p:spPr>
        <p:txBody>
          <a:bodyPr/>
          <a:lstStyle/>
          <a:p>
            <a:r>
              <a:rPr lang="en-US" sz="4600" dirty="0"/>
              <a:t>Analyze Your Business Expenses</a:t>
            </a:r>
            <a:br>
              <a:rPr lang="en-US" sz="4600" dirty="0"/>
            </a:br>
            <a:r>
              <a:rPr lang="en-US" sz="4600" dirty="0"/>
              <a:t>Step-by-Step</a:t>
            </a:r>
            <a:endParaRPr lang="bg-BG" sz="4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0525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836712"/>
            <a:ext cx="7659216" cy="40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0368555" cy="5561125"/>
          </a:xfrm>
        </p:spPr>
        <p:txBody>
          <a:bodyPr>
            <a:normAutofit/>
          </a:bodyPr>
          <a:lstStyle/>
          <a:p>
            <a:r>
              <a:rPr lang="en-US" b="1" dirty="0"/>
              <a:t>Identify expenses</a:t>
            </a:r>
          </a:p>
          <a:p>
            <a:pPr lvl="1"/>
            <a:r>
              <a:rPr lang="en-US" dirty="0"/>
              <a:t>Start by gathering data on all of the expenses incurred by the business</a:t>
            </a:r>
          </a:p>
          <a:p>
            <a:pPr lvl="2"/>
            <a:r>
              <a:rPr lang="en-US" dirty="0"/>
              <a:t>Including fixed expenses (rent, salaries, etc.) and variable expenses (raw materials, marketing costs, etc.)</a:t>
            </a:r>
          </a:p>
          <a:p>
            <a:r>
              <a:rPr lang="en-US" b="1" dirty="0"/>
              <a:t>Categorize expenses</a:t>
            </a:r>
          </a:p>
          <a:p>
            <a:pPr lvl="1"/>
            <a:r>
              <a:rPr lang="en-US" dirty="0"/>
              <a:t>Organize the expenses into meaningful categories, such as cost of goods sold, administrative expenses, and marketing expenses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Your Business Expenses Step-by-Step (1)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08" y="1412776"/>
            <a:ext cx="1501991" cy="15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Determine cost drivers</a:t>
            </a:r>
          </a:p>
          <a:p>
            <a:pPr lvl="1"/>
            <a:r>
              <a:rPr lang="en-US" dirty="0"/>
              <a:t>Identify the underlying factors that drive each expense category, such as the number of units sold or the amount of marketing spending</a:t>
            </a:r>
            <a:endParaRPr lang="en-US" b="1" dirty="0"/>
          </a:p>
          <a:p>
            <a:r>
              <a:rPr lang="en-US" b="1" dirty="0"/>
              <a:t>Calculate ratios</a:t>
            </a:r>
          </a:p>
          <a:p>
            <a:pPr lvl="1"/>
            <a:r>
              <a:rPr lang="en-US" dirty="0"/>
              <a:t>Use ratios such as gross profit margin and operating profit margin to evaluate the company's financial performance</a:t>
            </a:r>
          </a:p>
          <a:p>
            <a:pPr lvl="1"/>
            <a:r>
              <a:rPr lang="en-US" dirty="0"/>
              <a:t>Identify areas for improvement</a:t>
            </a:r>
          </a:p>
          <a:p>
            <a:r>
              <a:rPr lang="en-US" b="1" dirty="0"/>
              <a:t>Benchmark against competitors</a:t>
            </a:r>
          </a:p>
          <a:p>
            <a:pPr lvl="1"/>
            <a:r>
              <a:rPr lang="en-US" dirty="0"/>
              <a:t>Compare the company's expenses and ratios to those of similar businesses in the same industry to see how it stacks 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Your Business Expenses Step-by-Step (2)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00" b="12201"/>
          <a:stretch/>
        </p:blipFill>
        <p:spPr>
          <a:xfrm>
            <a:off x="9838828" y="3933056"/>
            <a:ext cx="1776563" cy="16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 areas for cost reduction</a:t>
            </a:r>
          </a:p>
          <a:p>
            <a:pPr lvl="1"/>
            <a:r>
              <a:rPr lang="en-US" dirty="0"/>
              <a:t>Look for areas where expenses can be reduced without negatively impacting the business's ability to operate effectively</a:t>
            </a:r>
          </a:p>
          <a:p>
            <a:pPr lvl="1"/>
            <a:r>
              <a:rPr lang="en-US" b="1" dirty="0"/>
              <a:t>Example</a:t>
            </a:r>
            <a:r>
              <a:rPr lang="en-US" dirty="0"/>
              <a:t>: Negotiating better deals with suppliers or finding more cost-effective marketing methods</a:t>
            </a:r>
            <a:endParaRPr lang="en-US" b="1" dirty="0"/>
          </a:p>
          <a:p>
            <a:r>
              <a:rPr lang="en-US" b="1" dirty="0"/>
              <a:t>Monitor and adjust</a:t>
            </a:r>
          </a:p>
          <a:p>
            <a:pPr lvl="1"/>
            <a:r>
              <a:rPr lang="en-US" dirty="0"/>
              <a:t>Continuously monitor expenses and adjust the analysis as necessary to ensure that the business is on track to achieve its financial goals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Your Business Expenses Step-by-Step (3)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4878" y="3717032"/>
            <a:ext cx="136815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752"/>
            <a:ext cx="11815018" cy="5561125"/>
          </a:xfrm>
        </p:spPr>
        <p:txBody>
          <a:bodyPr>
            <a:normAutofit/>
          </a:bodyPr>
          <a:lstStyle/>
          <a:p>
            <a:r>
              <a:rPr lang="en-US" dirty="0"/>
              <a:t>Regular expense analysis can help businesses remain competitive and maximize profitability</a:t>
            </a:r>
          </a:p>
          <a:p>
            <a:r>
              <a:rPr lang="en-US" dirty="0"/>
              <a:t>The cost of goods sold is usually an expense that cannot be controlled</a:t>
            </a:r>
          </a:p>
          <a:p>
            <a:r>
              <a:rPr lang="en-US" dirty="0"/>
              <a:t>The rest of the expenses must be managed for the best results</a:t>
            </a:r>
          </a:p>
          <a:p>
            <a:r>
              <a:rPr lang="en-US" dirty="0"/>
              <a:t>Fixed expenses have the most significant impact when reduced</a:t>
            </a:r>
          </a:p>
          <a:p>
            <a:pPr lvl="1"/>
            <a:r>
              <a:rPr lang="en-US" b="1" dirty="0"/>
              <a:t>Example</a:t>
            </a:r>
            <a:r>
              <a:rPr lang="en-US" dirty="0"/>
              <a:t>: Moving to smaller premises may lower the rent and make a big difference to the company's expenses and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Your Business Expenses Step-by-Step (4)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84" y="5661876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1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Expense Analysis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339342"/>
            <a:ext cx="9721080" cy="54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D56B7A3-932C-4FB0-A13B-2B08BCCD6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 Today?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83454" y="1327478"/>
            <a:ext cx="11743606" cy="5300339"/>
            <a:chOff x="472011" y="1508786"/>
            <a:chExt cx="399345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993457" cy="4865561"/>
            </a:xfrm>
            <a:prstGeom prst="roundRect">
              <a:avLst>
                <a:gd name="adj" fmla="val 1991"/>
              </a:avLst>
            </a:prstGeom>
            <a:solidFill>
              <a:srgbClr val="32737E"/>
            </a:solidFill>
            <a:ln>
              <a:solidFill>
                <a:srgbClr val="3880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2436" y="1674524"/>
              <a:ext cx="71686" cy="4563370"/>
            </a:xfrm>
            <a:prstGeom prst="roundRect">
              <a:avLst>
                <a:gd name="adj" fmla="val 50000"/>
              </a:avLst>
            </a:prstGeom>
            <a:solidFill>
              <a:srgbClr val="699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>
                <a:solidFill>
                  <a:schemeClr val="tx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952133" y="1859909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rgbClr val="699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C328EB4-09BD-DB4D-AA33-ACB51B110F31}"/>
              </a:ext>
            </a:extLst>
          </p:cNvPr>
          <p:cNvSpPr txBox="1">
            <a:spLocks/>
          </p:cNvSpPr>
          <p:nvPr/>
        </p:nvSpPr>
        <p:spPr>
          <a:xfrm>
            <a:off x="595060" y="1556792"/>
            <a:ext cx="11332000" cy="490332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Expense Analysis</a:t>
            </a:r>
            <a:r>
              <a:rPr lang="en-US" sz="2500" dirty="0">
                <a:solidFill>
                  <a:schemeClr val="bg2"/>
                </a:solidFill>
              </a:rPr>
              <a:t> = Process of analyzing all expenses incurred by a business to identify where and how money can be saved</a:t>
            </a:r>
            <a:endParaRPr lang="en-US" sz="25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Benefits of Expense Analysis </a:t>
            </a:r>
            <a:r>
              <a:rPr lang="en-US" sz="2500" dirty="0">
                <a:solidFill>
                  <a:schemeClr val="bg2"/>
                </a:solidFill>
              </a:rPr>
              <a:t>= Optimize resources and reduce costs, improve performance, achieve long-term success</a:t>
            </a:r>
            <a:endParaRPr lang="en-US" sz="25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Types of Expenses to Track</a:t>
            </a:r>
            <a:r>
              <a:rPr lang="en-US" sz="25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= COGS, operating, administrative, one-time, marketing, travel, employee, IT, etc.</a:t>
            </a:r>
          </a:p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Benefits of Tracking Your Expenses </a:t>
            </a:r>
            <a:r>
              <a:rPr lang="en-US" sz="2500" dirty="0">
                <a:solidFill>
                  <a:schemeClr val="bg2"/>
                </a:solidFill>
              </a:rPr>
              <a:t>= Help you to make informed decisions about where to allocate your resources and how to cut costs when necessary</a:t>
            </a:r>
            <a:endParaRPr lang="en-US" sz="25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Types of Expense Analysis</a:t>
            </a:r>
            <a:r>
              <a:rPr lang="en-US" sz="2500" dirty="0">
                <a:solidFill>
                  <a:schemeClr val="bg2"/>
                </a:solidFill>
              </a:rPr>
              <a:t> = Actual cost analysis, Budgeted cost analysis, Relative cost analysis, Pay As You Go Analysis</a:t>
            </a:r>
          </a:p>
          <a:p>
            <a:pPr marL="354013" indent="-354013">
              <a:lnSpc>
                <a:spcPct val="110000"/>
              </a:lnSpc>
              <a:buClr>
                <a:schemeClr val="bg2"/>
              </a:buClr>
            </a:pPr>
            <a:endParaRPr lang="en-US" sz="25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8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Subtitle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</a:t>
            </a:r>
            <a:endParaRPr lang="bg-BG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Expense Analysis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556792"/>
            <a:ext cx="2150063" cy="215006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68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6C306-6298-4181-BB17-F2C98BF7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5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This course (slides, examples, code, demos, exercises, tutorials, homework, projects, documents, videos and other assets) is </a:t>
            </a:r>
            <a:r>
              <a:rPr lang="en-US" b="1" dirty="0"/>
              <a:t>copyrighted content</a:t>
            </a:r>
            <a:r>
              <a:rPr lang="bg-BG" dirty="0"/>
              <a:t>, </a:t>
            </a:r>
            <a:r>
              <a:rPr lang="en-US" dirty="0"/>
              <a:t>created by SoftUni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788" y="304217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7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40" y="1196706"/>
            <a:ext cx="11953328" cy="5544662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Process of </a:t>
            </a:r>
            <a:r>
              <a:rPr lang="en-US" b="1" dirty="0"/>
              <a:t>analyzing all expenses</a:t>
            </a:r>
            <a:r>
              <a:rPr lang="en-US" dirty="0"/>
              <a:t> incurred by a business to identify where and how money can be saved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used by businesses of all sizes to help identify areas where they can </a:t>
            </a:r>
            <a:r>
              <a:rPr lang="en-US" b="1" dirty="0"/>
              <a:t>reduce expenses </a:t>
            </a:r>
            <a:r>
              <a:rPr lang="en-US" dirty="0"/>
              <a:t>and </a:t>
            </a:r>
            <a:r>
              <a:rPr lang="en-US" b="1" dirty="0"/>
              <a:t>increase profits</a:t>
            </a:r>
          </a:p>
          <a:p>
            <a:pPr>
              <a:buClr>
                <a:schemeClr val="tx1"/>
              </a:buClr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Clothing store determined that it was spending too much money on advertising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tracked the cost of advertising over time, and identified which ads generate the most revenue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kept those ads, while removing the ones that didn't perform well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Analysis</a:t>
            </a:r>
          </a:p>
        </p:txBody>
      </p:sp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812" y="5085184"/>
            <a:ext cx="10958928" cy="1008112"/>
          </a:xfrm>
        </p:spPr>
        <p:txBody>
          <a:bodyPr/>
          <a:lstStyle/>
          <a:p>
            <a:r>
              <a:rPr lang="en-US" sz="5400" dirty="0"/>
              <a:t>Benefits of Expense Analysis</a:t>
            </a:r>
            <a:endParaRPr lang="bg-BG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0525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51" y="692696"/>
            <a:ext cx="5962650" cy="3981450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70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08715" cy="3385004"/>
          </a:xfrm>
        </p:spPr>
        <p:txBody>
          <a:bodyPr>
            <a:noAutofit/>
          </a:bodyPr>
          <a:lstStyle/>
          <a:p>
            <a:r>
              <a:rPr lang="en-US" sz="3000" b="1" dirty="0"/>
              <a:t>Important</a:t>
            </a:r>
            <a:r>
              <a:rPr lang="en-US" sz="3000" dirty="0"/>
              <a:t> </a:t>
            </a:r>
            <a:r>
              <a:rPr lang="en-US" sz="3000" b="1" dirty="0"/>
              <a:t>tool</a:t>
            </a:r>
            <a:r>
              <a:rPr lang="en-US" sz="3000" dirty="0"/>
              <a:t> for businesses to help them </a:t>
            </a:r>
            <a:r>
              <a:rPr lang="en-US" sz="3000" b="1" dirty="0"/>
              <a:t>manage</a:t>
            </a:r>
            <a:r>
              <a:rPr lang="en-US" sz="3000" dirty="0"/>
              <a:t> their finances, </a:t>
            </a:r>
            <a:r>
              <a:rPr lang="en-US" sz="3000" b="1" dirty="0"/>
              <a:t>improve</a:t>
            </a:r>
            <a:r>
              <a:rPr lang="en-US" sz="3000" dirty="0"/>
              <a:t> their performance, and </a:t>
            </a:r>
            <a:r>
              <a:rPr lang="en-US" sz="3000" b="1" dirty="0"/>
              <a:t>achieve</a:t>
            </a:r>
            <a:r>
              <a:rPr lang="en-US" sz="3000" dirty="0"/>
              <a:t> long-term success</a:t>
            </a:r>
          </a:p>
          <a:p>
            <a:r>
              <a:rPr lang="en-US" sz="3000" dirty="0"/>
              <a:t>By understanding </a:t>
            </a:r>
            <a:r>
              <a:rPr lang="en-US" sz="3000" b="1" dirty="0"/>
              <a:t>where</a:t>
            </a:r>
            <a:r>
              <a:rPr lang="en-US" sz="3000" dirty="0"/>
              <a:t> and </a:t>
            </a:r>
            <a:r>
              <a:rPr lang="en-US" sz="3000" b="1" dirty="0"/>
              <a:t>how </a:t>
            </a:r>
            <a:r>
              <a:rPr lang="en-US" sz="3000" dirty="0"/>
              <a:t>expenses are being incurred, businesses can </a:t>
            </a:r>
            <a:r>
              <a:rPr lang="en-US" sz="3000" b="1" dirty="0"/>
              <a:t>optimize</a:t>
            </a:r>
            <a:r>
              <a:rPr lang="en-US" sz="3000" dirty="0"/>
              <a:t> </a:t>
            </a:r>
            <a:r>
              <a:rPr lang="en-US" sz="3000" b="1" dirty="0"/>
              <a:t>resources</a:t>
            </a:r>
            <a:r>
              <a:rPr lang="en-US" sz="3000" dirty="0"/>
              <a:t> and </a:t>
            </a:r>
            <a:r>
              <a:rPr lang="en-US" sz="3000" b="1" dirty="0"/>
              <a:t>reduce costs</a:t>
            </a:r>
          </a:p>
          <a:p>
            <a:r>
              <a:rPr lang="en-US" sz="3000" dirty="0"/>
              <a:t>In addition, expense analysis can help </a:t>
            </a:r>
            <a:r>
              <a:rPr lang="en-US" sz="3000" b="1" dirty="0"/>
              <a:t>identify opportunities</a:t>
            </a:r>
            <a:r>
              <a:rPr lang="en-US" sz="3000" dirty="0"/>
              <a:t> </a:t>
            </a:r>
            <a:r>
              <a:rPr lang="en-US" sz="3000" b="1" dirty="0"/>
              <a:t>for cost savings</a:t>
            </a:r>
            <a:r>
              <a:rPr lang="en-US" sz="3000" dirty="0"/>
              <a:t> and </a:t>
            </a:r>
            <a:r>
              <a:rPr lang="en-US" sz="3000" b="1" dirty="0"/>
              <a:t>improved efficiency</a:t>
            </a:r>
          </a:p>
          <a:p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Expense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78" y="4625315"/>
            <a:ext cx="3971868" cy="20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Expense Analysis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15" y="1268761"/>
            <a:ext cx="9665849" cy="54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3812" y="5085184"/>
            <a:ext cx="10958928" cy="780383"/>
          </a:xfrm>
        </p:spPr>
        <p:txBody>
          <a:bodyPr/>
          <a:lstStyle/>
          <a:p>
            <a:r>
              <a:rPr lang="en-US" dirty="0"/>
              <a:t>Types of Expenses to Track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0525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764704"/>
            <a:ext cx="5910323" cy="3889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08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2" y="1196124"/>
            <a:ext cx="11808715" cy="5607876"/>
          </a:xfrm>
        </p:spPr>
        <p:txBody>
          <a:bodyPr>
            <a:normAutofit/>
          </a:bodyPr>
          <a:lstStyle/>
          <a:p>
            <a:r>
              <a:rPr lang="en-US" sz="3200" dirty="0"/>
              <a:t>It's important to be </a:t>
            </a:r>
            <a:r>
              <a:rPr lang="en-US" sz="3200" b="1" dirty="0"/>
              <a:t>aware</a:t>
            </a:r>
            <a:r>
              <a:rPr lang="en-US" sz="3200" dirty="0"/>
              <a:t> of the different types of expenses you may incur so you can </a:t>
            </a:r>
            <a:r>
              <a:rPr lang="en-US" sz="3200" b="1" dirty="0"/>
              <a:t>track</a:t>
            </a:r>
            <a:r>
              <a:rPr lang="en-US" sz="3200" dirty="0"/>
              <a:t> them appropriately</a:t>
            </a:r>
          </a:p>
          <a:p>
            <a:r>
              <a:rPr lang="en-US" sz="3200" dirty="0"/>
              <a:t>Common types of expenses to keep an eye on:</a:t>
            </a:r>
          </a:p>
          <a:p>
            <a:pPr lvl="1"/>
            <a:r>
              <a:rPr lang="en-US" sz="3000" b="1" dirty="0"/>
              <a:t>Startup Costs</a:t>
            </a:r>
          </a:p>
          <a:p>
            <a:pPr lvl="2"/>
            <a:r>
              <a:rPr lang="en-US" sz="3000" dirty="0"/>
              <a:t>When starting a new business, there are a number of one-time costs you'll need to pay, such as legal fees, business licenses, and incorporation fees</a:t>
            </a:r>
          </a:p>
          <a:p>
            <a:pPr lvl="2"/>
            <a:r>
              <a:rPr lang="en-US" sz="3000" dirty="0"/>
              <a:t>Make sure to track these expenses so you can properly budget for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Expenses to Track (1)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35" y="1916832"/>
            <a:ext cx="2475202" cy="16488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682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32">
      <a:dk1>
        <a:srgbClr val="235057"/>
      </a:dk1>
      <a:lt1>
        <a:srgbClr val="FFA000"/>
      </a:lt1>
      <a:dk2>
        <a:srgbClr val="32737E"/>
      </a:dk2>
      <a:lt2>
        <a:srgbClr val="FFFFFF"/>
      </a:lt2>
      <a:accent1>
        <a:srgbClr val="E28D1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vetlina_temp.potx" id="{C5341F4D-86DA-49F3-8973-065B872F5DBB}" vid="{8005D38C-3217-41DE-B2D0-6D18E4389034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9658</TotalTime>
  <Words>1561</Words>
  <Application>Microsoft Office PowerPoint</Application>
  <PresentationFormat>Custom</PresentationFormat>
  <Paragraphs>182</Paragraphs>
  <Slides>31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Expense Analysis</vt:lpstr>
      <vt:lpstr>Contents</vt:lpstr>
      <vt:lpstr>Expense Analysis</vt:lpstr>
      <vt:lpstr>Expense Analysis</vt:lpstr>
      <vt:lpstr>Benefits of Expense Analysis</vt:lpstr>
      <vt:lpstr>Importance of Expense Analysis</vt:lpstr>
      <vt:lpstr>Benefits of Expense Analysis</vt:lpstr>
      <vt:lpstr>Types of Expenses to Track</vt:lpstr>
      <vt:lpstr>Types of Expenses to Track (1)</vt:lpstr>
      <vt:lpstr>Types of Expenses to Track (2)</vt:lpstr>
      <vt:lpstr>Types of Expenses to Track (3)</vt:lpstr>
      <vt:lpstr>Types of Expenses to Track (4)</vt:lpstr>
      <vt:lpstr>Types of Expenses to Track (5)</vt:lpstr>
      <vt:lpstr>Types of Expenses to Track (6)</vt:lpstr>
      <vt:lpstr>Types of Expenses to Track (7)</vt:lpstr>
      <vt:lpstr>Types of Expenses to Track (8)</vt:lpstr>
      <vt:lpstr>Benefits of Tracking Your Expenses</vt:lpstr>
      <vt:lpstr>Benefits of Tracking Your Expenses</vt:lpstr>
      <vt:lpstr>Types of Expense Analysis</vt:lpstr>
      <vt:lpstr>Types of Expense Analysis (1)</vt:lpstr>
      <vt:lpstr>Types of Expense Analysis (2)</vt:lpstr>
      <vt:lpstr>Types of Expense Analysis (4)</vt:lpstr>
      <vt:lpstr>Analyze Your Business Expenses Step-by-Step</vt:lpstr>
      <vt:lpstr>Analyze Your Business Expenses Step-by-Step (1)</vt:lpstr>
      <vt:lpstr>Analyze Your Business Expenses Step-by-Step (2)</vt:lpstr>
      <vt:lpstr>Analyze Your Business Expenses Step-by-Step (3)</vt:lpstr>
      <vt:lpstr>Analyze Your Business Expenses Step-by-Step (4)</vt:lpstr>
      <vt:lpstr>Best Practices for Expense Analysis</vt:lpstr>
      <vt:lpstr>What Did We Learn Today?</vt:lpstr>
      <vt:lpstr>Questions?</vt:lpstr>
      <vt:lpstr>License</vt:lpstr>
    </vt:vector>
  </TitlesOfParts>
  <Manager/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Expense Analysis</dc:title>
  <dc:subject>Digital Business</dc:subject>
  <dc:creator>SoftUni</dc:creator>
  <cp:keywords>expense;analysis;course</cp:keywords>
  <dc:description>© SoftUni – https://softuni.org
© Software University – https://softuni.bg
Copyrighted document. Unauthorized copy, reproduction or use is not permitted.</dc:description>
  <cp:lastModifiedBy>Veronika</cp:lastModifiedBy>
  <cp:revision>990</cp:revision>
  <dcterms:created xsi:type="dcterms:W3CDTF">2020-05-22T09:36:57Z</dcterms:created>
  <dcterms:modified xsi:type="dcterms:W3CDTF">2024-01-03T20:18:38Z</dcterms:modified>
  <cp:category>expense;analysis;course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